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5"/>
    <p:sldMasterId id="2147483680" r:id="rId6"/>
    <p:sldMasterId id="2147483681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Roboto Medium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7A8FD92-61F6-47B8-9F69-B9B11BB7A8DD}">
  <a:tblStyle styleId="{F7A8FD92-61F6-47B8-9F69-B9B11BB7A8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533"/>
        <p:guide pos="397"/>
        <p:guide pos="3240" orient="horz"/>
        <p:guide orient="horz"/>
        <p:guide pos="51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RobotoMedium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font" Target="fonts/RobotoMedium-italic.fntdata"/><Relationship Id="rId25" Type="http://schemas.openxmlformats.org/officeDocument/2006/relationships/font" Target="fonts/RobotoMedium-bold.fntdata"/><Relationship Id="rId27" Type="http://schemas.openxmlformats.org/officeDocument/2006/relationships/font" Target="fonts/RobotoMedium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104438fcaf_0_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104438fca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0f7d84ce1d_0_38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0f7d84ce1d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98075b259_0_3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98075b25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924045878_0_4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a92404587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f29b9fb24_0_6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f29b9fb2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f98075b259_0_5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f98075b25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99" r="99" t="0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1">
  <p:cSld name="CUSTOM_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2"/>
          <p:cNvSpPr txBox="1"/>
          <p:nvPr>
            <p:ph idx="1" type="subTitle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2">
  <p:cSld name="CUSTOM_2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1">
  <p:cSld name="CUSTOM_4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 txBox="1"/>
          <p:nvPr>
            <p:ph idx="2" type="subTitle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2">
  <p:cSld name="CUSTOM_4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2" type="subTitle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лок текст + картинка" type="title">
  <p:cSld name="TITL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, фон градиент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этапы процесса">
  <p:cSld name="CUSTOM_5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28575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b="1" sz="150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b="1" sz="150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b="1" sz="150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b="1" sz="150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i="0" lang="ru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писок в 2 колонки ">
  <p:cSld name="CUSTOM_8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{F7A8FD92-61F6-47B8-9F69-B9B11BB7A8DD}</a:tableStyleId>
              </a:tblPr>
              <a:tblGrid>
                <a:gridCol w="3800400"/>
                <a:gridCol w="4410000"/>
              </a:tblGrid>
              <a:tr h="479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b="1" lang="ru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b="1"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b="1" lang="ru" sz="17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b="1" sz="17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16175">
                <a:tc>
                  <a:txBody>
                    <a:bodyPr/>
                    <a:lstStyle/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сылка на источник" type="twoColTx">
  <p:cSld name="TITLE_AND_TWO_COLUMN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елый слайд + заголовок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подтемой">
  <p:cSld name="MAIN_POIN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аблица ">
  <p:cSld name="CUSTOM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{F7A8FD92-61F6-47B8-9F69-B9B11BB7A8DD}</a:tableStyleId>
              </a:tblPr>
              <a:tblGrid>
                <a:gridCol w="395875"/>
                <a:gridCol w="2403400"/>
                <a:gridCol w="2684725"/>
                <a:gridCol w="2477150"/>
              </a:tblGrid>
              <a:tr h="706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60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b="1"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плашки + иллюстрация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блока">
  <p:cSld name="CUSTOM_7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ажный тезис крупным шрифтом 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1">
  <p:cSld name="CUSTOM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1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31"/>
          <p:cNvSpPr/>
          <p:nvPr/>
        </p:nvSpPr>
        <p:spPr>
          <a:xfrm>
            <a:off x="606200" y="1441163"/>
            <a:ext cx="79386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31"/>
          <p:cNvSpPr txBox="1"/>
          <p:nvPr>
            <p:ph idx="1" type="subTitle"/>
          </p:nvPr>
        </p:nvSpPr>
        <p:spPr>
          <a:xfrm>
            <a:off x="743675" y="1496071"/>
            <a:ext cx="82263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подтемой">
  <p:cSld name="MAIN_POINT_3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2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аш макет 1">
  <p:cSld name="CUSTOM_5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 кодом 2 1">
  <p:cSld name="CUSTOM_2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3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3"/>
          <p:cNvSpPr txBox="1"/>
          <p:nvPr>
            <p:ph idx="1" type="subTitle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1 1">
  <p:cSld name="CUSTOM_4_2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9" name="Google Shape;139;p34"/>
          <p:cNvSpPr txBox="1"/>
          <p:nvPr>
            <p:ph idx="1" type="subTitle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3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34"/>
          <p:cNvSpPr txBox="1"/>
          <p:nvPr>
            <p:ph idx="2" type="subTitle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ма вебинара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/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subTitle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2" type="subTitle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b="1"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b="1" sz="2300">
                <a:solidFill>
                  <a:srgbClr val="013D85"/>
                </a:solidFill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3" type="subTitle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4" type="subTitle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 слайд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 себе">
  <p:cSld name="CUSTOM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8"/>
          <p:cNvSpPr txBox="1"/>
          <p:nvPr>
            <p:ph idx="1" type="subTitle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b="1" sz="16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b="1" sz="2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2" type="subTitle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0" sz="13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+описание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2" Type="http://schemas.openxmlformats.org/officeDocument/2006/relationships/theme" Target="../theme/theme1.xml"/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theme" Target="../theme/theme3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b="1" sz="3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1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/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b="1" sz="3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8" name="Google Shape;118;p27"/>
          <p:cNvSpPr txBox="1"/>
          <p:nvPr>
            <p:ph idx="1" type="body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1150" lvl="2" marL="1371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1150" lvl="5" marL="2743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1150" lvl="6" marL="3200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1150" lvl="7" marL="36576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1150" lvl="8" marL="41148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b="0" l="18598" r="18591" t="0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362075" y="1165850"/>
            <a:ext cx="75843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Сбор и анализ курсов ЦБ и ключевых ставок от 2020 года</a:t>
            </a:r>
            <a:endParaRPr b="1" sz="4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fmla="val 16667" name="adj"/>
            </a:avLst>
          </a:prstGeom>
          <a:solidFill>
            <a:srgbClr val="3F29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Курс: Data Engineer</a:t>
            </a:r>
            <a:endParaRPr sz="1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4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b="1" sz="4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4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4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44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44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45"/>
          <p:cNvSpPr txBox="1"/>
          <p:nvPr>
            <p:ph idx="4294967295" type="title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</a:t>
            </a:r>
            <a:r>
              <a:rPr lang="ru" sz="5000">
                <a:solidFill>
                  <a:schemeClr val="lt1"/>
                </a:solidFill>
              </a:rPr>
              <a:t>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5" name="Google Shape;235;p45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/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/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/>
              <a:t>Защита проекта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/>
              <a:t>Тема: Сбор и анализ курсов ЦБ и ключевых ставок от 2020 года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37"/>
          <p:cNvPicPr preferRelativeResize="0"/>
          <p:nvPr/>
        </p:nvPicPr>
        <p:blipFill rotWithShape="1">
          <a:blip r:embed="rId3">
            <a:alphaModFix/>
          </a:blip>
          <a:srcRect b="13765" l="0" r="0" t="30931"/>
          <a:stretch/>
        </p:blipFill>
        <p:spPr>
          <a:xfrm>
            <a:off x="630000" y="2085726"/>
            <a:ext cx="2349900" cy="231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Павел Булавин</a:t>
            </a:r>
            <a:endParaRPr b="1" sz="230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2893375"/>
            <a:ext cx="31932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latin typeface="Roboto Medium"/>
                <a:ea typeface="Roboto Medium"/>
                <a:cs typeface="Roboto Medium"/>
                <a:sym typeface="Roboto Medium"/>
              </a:rPr>
              <a:t>Инженер-Программист</a:t>
            </a:r>
            <a:endParaRPr sz="13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latin typeface="Roboto Medium"/>
                <a:ea typeface="Roboto Medium"/>
                <a:cs typeface="Roboto Medium"/>
                <a:sym typeface="Roboto Medium"/>
              </a:rPr>
              <a:t>Стек: SQL-ные БД, Delphi, C#</a:t>
            </a:r>
            <a:endParaRPr sz="13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/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3F299A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3F299A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3F299A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3F299A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b="1" lang="ru" sz="300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b="1" lang="ru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b="1" sz="3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/>
        </p:nvGraphicFramePr>
        <p:xfrm>
          <a:off x="952500" y="2382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{F7A8FD92-61F6-47B8-9F69-B9B11BB7A8DD}</a:tableStyleId>
              </a:tblPr>
              <a:tblGrid>
                <a:gridCol w="489425"/>
                <a:gridCol w="6749575"/>
              </a:tblGrid>
              <a:tr h="42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Автоматизация процессов сбора и обработки данных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4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Хранение исторических финансовых данных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Передача данные из БД в ElasticSearch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Визуализация данных через дашборды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166650" y="1401525"/>
            <a:ext cx="6599400" cy="66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" sz="15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Создание автоматизированной системы сбора, хранения и визуализации ключевых финансовых показателей ЦБ РФ для аналитики и принятия решений</a:t>
            </a:r>
            <a:endParaRPr sz="15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0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graphicFrame>
        <p:nvGraphicFramePr>
          <p:cNvPr id="193" name="Google Shape;193;p40"/>
          <p:cNvGraphicFramePr/>
          <p:nvPr/>
        </p:nvGraphicFramePr>
        <p:xfrm>
          <a:off x="952500" y="2224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{F7A8FD92-61F6-47B8-9F69-B9B11BB7A8DD}</a:tableStyleId>
              </a:tblPr>
              <a:tblGrid>
                <a:gridCol w="489425"/>
                <a:gridCol w="674957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Elasticsearch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rgbClr val="05050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Airflow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rgbClr val="05050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PostgreSQL</a:t>
                      </a:r>
                      <a:endParaRPr sz="1600">
                        <a:solidFill>
                          <a:srgbClr val="05050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1"/>
          <p:cNvSpPr txBox="1"/>
          <p:nvPr>
            <p:ph type="title"/>
          </p:nvPr>
        </p:nvSpPr>
        <p:spPr>
          <a:xfrm>
            <a:off x="500550" y="330724"/>
            <a:ext cx="85206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Что получилось</a:t>
            </a:r>
            <a:endParaRPr/>
          </a:p>
        </p:txBody>
      </p:sp>
      <p:sp>
        <p:nvSpPr>
          <p:cNvPr id="199" name="Google Shape;199;p41"/>
          <p:cNvSpPr txBox="1"/>
          <p:nvPr/>
        </p:nvSpPr>
        <p:spPr>
          <a:xfrm>
            <a:off x="476825" y="1024650"/>
            <a:ext cx="37383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Архитектура системы: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0" name="Google Shape;2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00" y="1398875"/>
            <a:ext cx="4062949" cy="364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2"/>
          <p:cNvSpPr txBox="1"/>
          <p:nvPr>
            <p:ph type="title"/>
          </p:nvPr>
        </p:nvSpPr>
        <p:spPr>
          <a:xfrm>
            <a:off x="56050" y="26374"/>
            <a:ext cx="8520600" cy="6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Что получилось</a:t>
            </a:r>
            <a:endParaRPr sz="3000"/>
          </a:p>
        </p:txBody>
      </p:sp>
      <p:pic>
        <p:nvPicPr>
          <p:cNvPr id="206" name="Google Shape;20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50" y="3230400"/>
            <a:ext cx="5767900" cy="184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42"/>
          <p:cNvSpPr txBox="1"/>
          <p:nvPr/>
        </p:nvSpPr>
        <p:spPr>
          <a:xfrm>
            <a:off x="192750" y="705075"/>
            <a:ext cx="1775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analytics.cb_bid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8" name="Google Shape;20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125" y="1014800"/>
            <a:ext cx="1374425" cy="96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42"/>
          <p:cNvSpPr txBox="1"/>
          <p:nvPr/>
        </p:nvSpPr>
        <p:spPr>
          <a:xfrm>
            <a:off x="1648550" y="705075"/>
            <a:ext cx="2132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analytics.</a:t>
            </a: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currencies_history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0" name="Google Shape;21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22594" y="1014794"/>
            <a:ext cx="1564240" cy="96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42"/>
          <p:cNvSpPr txBox="1"/>
          <p:nvPr/>
        </p:nvSpPr>
        <p:spPr>
          <a:xfrm>
            <a:off x="4007475" y="517400"/>
            <a:ext cx="256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Итоговый SQL-скрипт для выгрузки данных и БД: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2" name="Google Shape;212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37700" y="1014800"/>
            <a:ext cx="3368398" cy="96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3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graphicFrame>
        <p:nvGraphicFramePr>
          <p:cNvPr id="218" name="Google Shape;218;p43"/>
          <p:cNvGraphicFramePr/>
          <p:nvPr/>
        </p:nvGraphicFramePr>
        <p:xfrm>
          <a:off x="282950" y="104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{F7A8FD92-61F6-47B8-9F69-B9B11BB7A8DD}</a:tableStyleId>
              </a:tblPr>
              <a:tblGrid>
                <a:gridCol w="489425"/>
                <a:gridCol w="67495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Получилось выгрузить данные из двух разных в плане использования API ЦБ РФ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Есть определенные сложности с развертыванием необходимых компонентов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Время выполнения 3-4 дня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Проект полезен, есть идеи по использованию приобретенных знания в текущих проектах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 sz="160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Ссылка на проект: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https://github.com/The-Alf/CourseProject.git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19800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